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84" r:id="rId2"/>
    <p:sldId id="476" r:id="rId3"/>
    <p:sldId id="553" r:id="rId4"/>
    <p:sldId id="555" r:id="rId5"/>
    <p:sldId id="556" r:id="rId6"/>
    <p:sldId id="558" r:id="rId7"/>
    <p:sldId id="559" r:id="rId8"/>
    <p:sldId id="560" r:id="rId9"/>
    <p:sldId id="569" r:id="rId10"/>
    <p:sldId id="561" r:id="rId11"/>
    <p:sldId id="562" r:id="rId12"/>
    <p:sldId id="568" r:id="rId13"/>
    <p:sldId id="572" r:id="rId14"/>
    <p:sldId id="573" r:id="rId15"/>
    <p:sldId id="571" r:id="rId16"/>
    <p:sldId id="570" r:id="rId17"/>
    <p:sldId id="574" r:id="rId18"/>
    <p:sldId id="575" r:id="rId19"/>
    <p:sldId id="557" r:id="rId20"/>
    <p:sldId id="577" r:id="rId21"/>
    <p:sldId id="578" r:id="rId22"/>
    <p:sldId id="579" r:id="rId23"/>
    <p:sldId id="580" r:id="rId24"/>
    <p:sldId id="581" r:id="rId25"/>
    <p:sldId id="582" r:id="rId26"/>
    <p:sldId id="584" r:id="rId27"/>
    <p:sldId id="585" r:id="rId28"/>
    <p:sldId id="586" r:id="rId29"/>
    <p:sldId id="588" r:id="rId30"/>
    <p:sldId id="589" r:id="rId31"/>
    <p:sldId id="5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476"/>
            <p14:sldId id="553"/>
            <p14:sldId id="555"/>
            <p14:sldId id="556"/>
            <p14:sldId id="558"/>
            <p14:sldId id="559"/>
            <p14:sldId id="560"/>
            <p14:sldId id="569"/>
            <p14:sldId id="561"/>
            <p14:sldId id="562"/>
            <p14:sldId id="568"/>
            <p14:sldId id="572"/>
            <p14:sldId id="573"/>
            <p14:sldId id="571"/>
            <p14:sldId id="570"/>
            <p14:sldId id="574"/>
            <p14:sldId id="575"/>
            <p14:sldId id="557"/>
            <p14:sldId id="577"/>
            <p14:sldId id="578"/>
            <p14:sldId id="579"/>
            <p14:sldId id="580"/>
            <p14:sldId id="581"/>
            <p14:sldId id="582"/>
            <p14:sldId id="584"/>
            <p14:sldId id="585"/>
            <p14:sldId id="586"/>
            <p14:sldId id="588"/>
            <p14:sldId id="589"/>
            <p14:sldId id="590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33CC"/>
    <a:srgbClr val="4F81BD"/>
    <a:srgbClr val="7099CA"/>
    <a:srgbClr val="535353"/>
    <a:srgbClr val="F4F7FB"/>
    <a:srgbClr val="355E8F"/>
    <a:srgbClr val="2A4A70"/>
    <a:srgbClr val="4072A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3/9/20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5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05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5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87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7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1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932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994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748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486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185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57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0030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6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8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8884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009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8270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652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207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01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797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723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80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85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8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69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19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187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7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20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20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20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20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26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26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1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4.png"/><Relationship Id="rId3" Type="http://schemas.openxmlformats.org/officeDocument/2006/relationships/image" Target="../media/image1.png"/><Relationship Id="rId7" Type="http://schemas.openxmlformats.org/officeDocument/2006/relationships/image" Target="../media/image35.pn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2.png"/><Relationship Id="rId5" Type="http://schemas.openxmlformats.org/officeDocument/2006/relationships/image" Target="../media/image38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31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4.png"/><Relationship Id="rId3" Type="http://schemas.openxmlformats.org/officeDocument/2006/relationships/image" Target="../media/image1.png"/><Relationship Id="rId7" Type="http://schemas.openxmlformats.org/officeDocument/2006/relationships/image" Target="../media/image35.pn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2.png"/><Relationship Id="rId5" Type="http://schemas.openxmlformats.org/officeDocument/2006/relationships/image" Target="../media/image38.png"/><Relationship Id="rId15" Type="http://schemas.openxmlformats.org/officeDocument/2006/relationships/image" Target="../media/image46.png"/><Relationship Id="rId10" Type="http://schemas.openxmlformats.org/officeDocument/2006/relationships/image" Target="../media/image48.png"/><Relationship Id="rId4" Type="http://schemas.openxmlformats.org/officeDocument/2006/relationships/image" Target="../media/image31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5.png"/><Relationship Id="rId3" Type="http://schemas.openxmlformats.org/officeDocument/2006/relationships/image" Target="../media/image1.png"/><Relationship Id="rId7" Type="http://schemas.openxmlformats.org/officeDocument/2006/relationships/image" Target="../media/image35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3.png"/><Relationship Id="rId5" Type="http://schemas.openxmlformats.org/officeDocument/2006/relationships/image" Target="../media/image38.png"/><Relationship Id="rId15" Type="http://schemas.openxmlformats.org/officeDocument/2006/relationships/image" Target="../media/image49.png"/><Relationship Id="rId10" Type="http://schemas.openxmlformats.org/officeDocument/2006/relationships/image" Target="../media/image42.png"/><Relationship Id="rId4" Type="http://schemas.openxmlformats.org/officeDocument/2006/relationships/image" Target="../media/image31.png"/><Relationship Id="rId9" Type="http://schemas.openxmlformats.org/officeDocument/2006/relationships/image" Target="../media/image40.png"/><Relationship Id="rId14" Type="http://schemas.openxmlformats.org/officeDocument/2006/relationships/image" Target="../media/image4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5.png"/><Relationship Id="rId3" Type="http://schemas.openxmlformats.org/officeDocument/2006/relationships/image" Target="../media/image1.png"/><Relationship Id="rId7" Type="http://schemas.openxmlformats.org/officeDocument/2006/relationships/image" Target="../media/image35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29.xml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3.png"/><Relationship Id="rId5" Type="http://schemas.openxmlformats.org/officeDocument/2006/relationships/image" Target="../media/image38.png"/><Relationship Id="rId15" Type="http://schemas.openxmlformats.org/officeDocument/2006/relationships/image" Target="../media/image49.png"/><Relationship Id="rId10" Type="http://schemas.openxmlformats.org/officeDocument/2006/relationships/image" Target="../media/image42.png"/><Relationship Id="rId4" Type="http://schemas.openxmlformats.org/officeDocument/2006/relationships/image" Target="../media/image31.png"/><Relationship Id="rId9" Type="http://schemas.openxmlformats.org/officeDocument/2006/relationships/image" Target="../media/image40.png"/><Relationship Id="rId14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5.png"/><Relationship Id="rId3" Type="http://schemas.openxmlformats.org/officeDocument/2006/relationships/image" Target="../media/image1.png"/><Relationship Id="rId7" Type="http://schemas.openxmlformats.org/officeDocument/2006/relationships/image" Target="../media/image35.png"/><Relationship Id="rId12" Type="http://schemas.openxmlformats.org/officeDocument/2006/relationships/image" Target="../media/image44.png"/><Relationship Id="rId17" Type="http://schemas.openxmlformats.org/officeDocument/2006/relationships/image" Target="../media/image51.png"/><Relationship Id="rId2" Type="http://schemas.openxmlformats.org/officeDocument/2006/relationships/notesSlide" Target="../notesSlides/notesSlide30.xml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3.png"/><Relationship Id="rId5" Type="http://schemas.openxmlformats.org/officeDocument/2006/relationships/image" Target="../media/image38.png"/><Relationship Id="rId15" Type="http://schemas.openxmlformats.org/officeDocument/2006/relationships/image" Target="../media/image49.png"/><Relationship Id="rId10" Type="http://schemas.openxmlformats.org/officeDocument/2006/relationships/image" Target="../media/image42.png"/><Relationship Id="rId4" Type="http://schemas.openxmlformats.org/officeDocument/2006/relationships/image" Target="../media/image31.png"/><Relationship Id="rId9" Type="http://schemas.openxmlformats.org/officeDocument/2006/relationships/image" Target="../media/image40.png"/><Relationship Id="rId14" Type="http://schemas.openxmlformats.org/officeDocument/2006/relationships/image" Target="../media/image4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5.png"/><Relationship Id="rId18" Type="http://schemas.openxmlformats.org/officeDocument/2006/relationships/image" Target="../media/image52.png"/><Relationship Id="rId3" Type="http://schemas.openxmlformats.org/officeDocument/2006/relationships/image" Target="../media/image1.png"/><Relationship Id="rId7" Type="http://schemas.openxmlformats.org/officeDocument/2006/relationships/image" Target="../media/image35.png"/><Relationship Id="rId12" Type="http://schemas.openxmlformats.org/officeDocument/2006/relationships/image" Target="../media/image44.png"/><Relationship Id="rId17" Type="http://schemas.openxmlformats.org/officeDocument/2006/relationships/image" Target="../media/image51.png"/><Relationship Id="rId2" Type="http://schemas.openxmlformats.org/officeDocument/2006/relationships/notesSlide" Target="../notesSlides/notesSlide31.xml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3.png"/><Relationship Id="rId5" Type="http://schemas.openxmlformats.org/officeDocument/2006/relationships/image" Target="../media/image38.png"/><Relationship Id="rId15" Type="http://schemas.openxmlformats.org/officeDocument/2006/relationships/image" Target="../media/image49.png"/><Relationship Id="rId10" Type="http://schemas.openxmlformats.org/officeDocument/2006/relationships/image" Target="../media/image42.png"/><Relationship Id="rId4" Type="http://schemas.openxmlformats.org/officeDocument/2006/relationships/image" Target="../media/image31.png"/><Relationship Id="rId9" Type="http://schemas.openxmlformats.org/officeDocument/2006/relationships/image" Target="../media/image40.png"/><Relationship Id="rId14" Type="http://schemas.openxmlformats.org/officeDocument/2006/relationships/image" Target="../media/image4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3 – Section 2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1199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Outstanding Balance (More Examples)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02889" y="5029200"/>
                <a:ext cx="13568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=20000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889" y="5029200"/>
                <a:ext cx="1356845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4054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34436" y="5029200"/>
                <a:ext cx="17617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=−10000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436" y="5029200"/>
                <a:ext cx="176176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379" r="-241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738" r="-373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33800" y="5788223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88223"/>
                <a:ext cx="151926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614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876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02889" y="5029200"/>
                <a:ext cx="13568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=20000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889" y="5029200"/>
                <a:ext cx="1356845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4054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34436" y="5029200"/>
                <a:ext cx="17617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=−10000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436" y="5029200"/>
                <a:ext cx="176176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379" r="-241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738" r="-373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33800" y="5788223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88223"/>
                <a:ext cx="151926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614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57800" y="5791200"/>
                <a:ext cx="26722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negative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amortization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791200"/>
                <a:ext cx="267220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968" t="-146000" r="-296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366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213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939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213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−25000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427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213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−25000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073" r="-4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388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213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−25000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073" r="-4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59436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943600"/>
                <a:ext cx="3424848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499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213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−25000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073" r="-4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59436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943600"/>
                <a:ext cx="3424848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53000" y="5943600"/>
                <a:ext cx="11773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=516536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943600"/>
                <a:ext cx="1177309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073" r="-4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262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213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−25000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073" r="-4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59436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943600"/>
                <a:ext cx="3424848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53000" y="5943600"/>
                <a:ext cx="11773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=516536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943600"/>
                <a:ext cx="1177309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073" r="-4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490472" y="6397823"/>
                <a:ext cx="34986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=516536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−35000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472" y="6397823"/>
                <a:ext cx="3498650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175" r="-175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504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76800"/>
                <a:ext cx="151926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213" r="-3213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=510000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−25000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410200"/>
                <a:ext cx="342484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410200"/>
                <a:ext cx="117731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073" r="-4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5943600"/>
                <a:ext cx="3424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=515600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943600"/>
                <a:ext cx="3424848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246" r="-106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53000" y="5943600"/>
                <a:ext cx="11773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=516536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943600"/>
                <a:ext cx="1177309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073" r="-4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490472" y="6397823"/>
                <a:ext cx="34986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=516536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1.06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−35000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472" y="6397823"/>
                <a:ext cx="3498650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175" r="-175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953000" y="6397823"/>
                <a:ext cx="151554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=512528.16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397823"/>
                <a:ext cx="1515543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1613" r="-36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0767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77000" y="40386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2500" r="-69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79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59686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77000" y="40386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2500" r="-69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62255" y="4724400"/>
                <a:ext cx="1785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Retrospective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255" y="4724400"/>
                <a:ext cx="178574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778" t="-2000" r="-4778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910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77000" y="40386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2500" r="-69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62255" y="4724400"/>
                <a:ext cx="1785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Retrospective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255" y="4724400"/>
                <a:ext cx="178574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778" t="-2000" r="-4778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916080" y="5181600"/>
                <a:ext cx="5442516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(1.06)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−15000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−5</m:t>
                      </m:r>
                      <m:r>
                        <a:rPr lang="en-US" sz="2000" i="1">
                          <a:latin typeface="Cambria Math" charset="0"/>
                        </a:rPr>
                        <m:t>000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𝐼𝑠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080" y="5181600"/>
                <a:ext cx="5442516" cy="342273"/>
              </a:xfrm>
              <a:prstGeom prst="rect">
                <a:avLst/>
              </a:prstGeom>
              <a:blipFill rotWithShape="0">
                <a:blip r:embed="rId14"/>
                <a:stretch>
                  <a:fillRect l="-560" r="-56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9654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77000" y="40386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2500" r="-69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62255" y="4724400"/>
                <a:ext cx="1785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Retrospective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255" y="4724400"/>
                <a:ext cx="178574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778" t="-2000" r="-4778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916080" y="5181600"/>
                <a:ext cx="5442516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(1.06)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−15000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−5</m:t>
                      </m:r>
                      <m:r>
                        <a:rPr lang="en-US" sz="2000" i="1">
                          <a:latin typeface="Cambria Math" charset="0"/>
                        </a:rPr>
                        <m:t>000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𝐼𝑠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080" y="5181600"/>
                <a:ext cx="5442516" cy="342273"/>
              </a:xfrm>
              <a:prstGeom prst="rect">
                <a:avLst/>
              </a:prstGeom>
              <a:blipFill rotWithShape="0">
                <a:blip r:embed="rId14"/>
                <a:stretch>
                  <a:fillRect l="-560" r="-56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49334" y="5677527"/>
                <a:ext cx="5333063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(1.06)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−20000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−5</m:t>
                      </m:r>
                      <m:r>
                        <a:rPr lang="en-US" sz="2000" i="1">
                          <a:latin typeface="Cambria Math" charset="0"/>
                        </a:rPr>
                        <m:t>000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𝐼𝑠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9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9334" y="5677527"/>
                <a:ext cx="5333063" cy="342273"/>
              </a:xfrm>
              <a:prstGeom prst="rect">
                <a:avLst/>
              </a:prstGeom>
              <a:blipFill rotWithShape="0">
                <a:blip r:embed="rId15"/>
                <a:stretch>
                  <a:fillRect l="-686" r="-240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599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77000" y="40386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2500" r="-69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62255" y="4724400"/>
                <a:ext cx="1785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Retrospective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255" y="4724400"/>
                <a:ext cx="178574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778" t="-2000" r="-4778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916080" y="5181600"/>
                <a:ext cx="5442516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(1.06)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−15000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−5</m:t>
                      </m:r>
                      <m:r>
                        <a:rPr lang="en-US" sz="2000" i="1">
                          <a:latin typeface="Cambria Math" charset="0"/>
                        </a:rPr>
                        <m:t>000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𝐼𝑠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080" y="5181600"/>
                <a:ext cx="5442516" cy="342273"/>
              </a:xfrm>
              <a:prstGeom prst="rect">
                <a:avLst/>
              </a:prstGeom>
              <a:blipFill rotWithShape="0">
                <a:blip r:embed="rId14"/>
                <a:stretch>
                  <a:fillRect l="-560" r="-56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49334" y="5677527"/>
                <a:ext cx="5333063" cy="34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(1.06)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−20000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−5</m:t>
                      </m:r>
                      <m:r>
                        <a:rPr lang="en-US" sz="2000" i="1">
                          <a:latin typeface="Cambria Math" charset="0"/>
                        </a:rPr>
                        <m:t>000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𝐼𝑠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9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9334" y="5677527"/>
                <a:ext cx="5333063" cy="342273"/>
              </a:xfrm>
              <a:prstGeom prst="rect">
                <a:avLst/>
              </a:prstGeom>
              <a:blipFill rotWithShape="0">
                <a:blip r:embed="rId15"/>
                <a:stretch>
                  <a:fillRect l="-686" r="-2400" b="-24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619401" y="6169223"/>
                <a:ext cx="20193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=366,741.70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401" y="6169223"/>
                <a:ext cx="2019399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719" r="-2719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790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2) A 10-year loan at a quarterly effective interest rate of 2% is repaid with quarterly payments. The first payment is 1000 and subsequent payments are 2% less than their preceding payments.  Determine the outstanding balance immediately after the 25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124558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2) A 10-year loan at a quarterly effective interest rate of 2% is repaid with quarterly payments. The first payment is 1000 and subsequent payments are 2% less than their preceding payments.  Determine the outstanding balance immediately after the 25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143000" y="3733800"/>
            <a:ext cx="6858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3246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4384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33600" y="3048000"/>
                <a:ext cx="64008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048000"/>
                <a:ext cx="64008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95600" y="3048000"/>
                <a:ext cx="1375698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1000(0.98)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048000"/>
                <a:ext cx="1375698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5052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3716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562600" y="3048000"/>
                <a:ext cx="158081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24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048000"/>
                <a:ext cx="158081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>
            <a:cxnSpLocks/>
          </p:cNvCxnSpPr>
          <p:nvPr/>
        </p:nvCxnSpPr>
        <p:spPr>
          <a:xfrm>
            <a:off x="1371600" y="40386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295400" y="4495800"/>
                <a:ext cx="1992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495800"/>
                <a:ext cx="19922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386584" y="40063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584" y="40063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447288" y="40063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288" y="4006334"/>
                <a:ext cx="120226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31579" r="-31579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21792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4006334"/>
                <a:ext cx="205184" cy="184666"/>
              </a:xfrm>
              <a:prstGeom prst="rect">
                <a:avLst/>
              </a:prstGeom>
              <a:blipFill rotWithShape="0">
                <a:blip r:embed="rId11"/>
                <a:stretch>
                  <a:fillRect l="-17647" r="-17647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79132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761601"/>
                <a:ext cx="250068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369932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932" y="30758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369932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932" y="3761601"/>
                <a:ext cx="250068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6324600" y="4267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96000" y="4797623"/>
                <a:ext cx="4433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797623"/>
                <a:ext cx="443391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329" r="-6849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6990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2) A 10-year loan at a quarterly effective interest rate of 2% is repaid with quarterly payments. The first payment is 1000 and subsequent payments are 2% less than their preceding payments.  Determine the outstanding balance immediately after the 25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143000" y="3733800"/>
            <a:ext cx="6858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104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3716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18182" r="-18182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26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blipFill rotWithShape="0">
                <a:blip r:embed="rId6"/>
                <a:stretch>
                  <a:fillRect l="-18182" r="-1818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17647" r="-17647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371600" y="4267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43000" y="4797623"/>
                <a:ext cx="4433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797623"/>
                <a:ext cx="443391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3889" r="-6944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25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blipFill rotWithShape="0"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26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39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5720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blipFill rotWithShape="0">
                <a:blip r:embed="rId15"/>
                <a:stretch>
                  <a:fillRect l="-17647" r="-17647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90209" y="4800600"/>
                <a:ext cx="15613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209" y="4800600"/>
                <a:ext cx="156132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5469" t="-4000" r="-546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505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2) A 10-year loan at a quarterly effective interest rate of 2% is repaid with quarterly payments. The first payment is 1000 and subsequent payments are 2% less than their preceding payments.  Determine the outstanding balance immediately after the 25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143000" y="3733800"/>
            <a:ext cx="6858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104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3716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18182" r="-18182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26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blipFill rotWithShape="0">
                <a:blip r:embed="rId6"/>
                <a:stretch>
                  <a:fillRect l="-18182" r="-1818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17647" r="-17647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371600" y="4267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43000" y="4797623"/>
                <a:ext cx="36268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Remaining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797623"/>
                <a:ext cx="362689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347" t="-143137" r="-2189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25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blipFill rotWithShape="0"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26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39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5720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blipFill rotWithShape="0">
                <a:blip r:embed="rId15"/>
                <a:stretch>
                  <a:fillRect l="-17647" r="-17647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6682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2) A 10-year loan at a quarterly effective interest rate of 2% is repaid with quarterly payments. The first payment is 1000 and subsequent payments are 2% less than their preceding payments.  Determine the outstanding balance immediately after the 25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143000" y="3733800"/>
            <a:ext cx="6858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104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3716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18182" r="-18182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26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blipFill rotWithShape="0">
                <a:blip r:embed="rId6"/>
                <a:stretch>
                  <a:fillRect l="-18182" r="-1818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17647" r="-17647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371600" y="4267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25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blipFill rotWithShape="0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26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39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5720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blipFill rotWithShape="0">
                <a:blip r:embed="rId14"/>
                <a:stretch>
                  <a:fillRect l="-17647" r="-17647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143000" y="4800600"/>
                <a:ext cx="6261907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(.98)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+1000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26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(15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800600"/>
                <a:ext cx="6261907" cy="311304"/>
              </a:xfrm>
              <a:prstGeom prst="rect">
                <a:avLst/>
              </a:prstGeom>
              <a:blipFill rotWithShape="0">
                <a:blip r:embed="rId15"/>
                <a:stretch>
                  <a:fillRect t="-141176" r="-195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7016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2) A 10-year loan at a quarterly effective interest rate of 2% is repaid with quarterly payments. The first payment is 1000 and subsequent payments are 2% less than their preceding payments.  Determine the outstanding balance immediately after the 25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143000" y="3733800"/>
            <a:ext cx="6858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104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3716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18182" r="-18182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26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blipFill rotWithShape="0">
                <a:blip r:embed="rId6"/>
                <a:stretch>
                  <a:fillRect l="-18182" r="-1818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17647" r="-17647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371600" y="4267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25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blipFill rotWithShape="0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26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39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5720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blipFill rotWithShape="0">
                <a:blip r:embed="rId14"/>
                <a:stretch>
                  <a:fillRect l="-17647" r="-17647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143000" y="4800600"/>
                <a:ext cx="6261907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(.98)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+1000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26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(15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800600"/>
                <a:ext cx="6261907" cy="311304"/>
              </a:xfrm>
              <a:prstGeom prst="rect">
                <a:avLst/>
              </a:prstGeom>
              <a:blipFill rotWithShape="0">
                <a:blip r:embed="rId15"/>
                <a:stretch>
                  <a:fillRect t="-141176" r="-195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78729" y="5160963"/>
                <a:ext cx="5222071" cy="630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1000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(.98)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0.98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(15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29" y="5160963"/>
                <a:ext cx="5222071" cy="63023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69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31896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2) A 10-year loan at a quarterly effective interest rate of 2% is repaid with quarterly payments. The first payment is 1000 and subsequent payments are 2% less than their preceding payments.  Determine the outstanding balance immediately after the 25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143000" y="3733800"/>
            <a:ext cx="6858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104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3716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18182" r="-18182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26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blipFill rotWithShape="0">
                <a:blip r:embed="rId6"/>
                <a:stretch>
                  <a:fillRect l="-18182" r="-1818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17647" r="-17647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371600" y="4267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25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blipFill rotWithShape="0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26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39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5720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blipFill rotWithShape="0">
                <a:blip r:embed="rId14"/>
                <a:stretch>
                  <a:fillRect l="-17647" r="-17647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143000" y="4800600"/>
                <a:ext cx="6261907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(.98)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+1000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26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(15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800600"/>
                <a:ext cx="6261907" cy="311304"/>
              </a:xfrm>
              <a:prstGeom prst="rect">
                <a:avLst/>
              </a:prstGeom>
              <a:blipFill rotWithShape="0">
                <a:blip r:embed="rId15"/>
                <a:stretch>
                  <a:fillRect t="-141176" r="-195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78729" y="5160963"/>
                <a:ext cx="5222071" cy="630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1000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(.98)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0.98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(15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29" y="5160963"/>
                <a:ext cx="5222071" cy="63023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178729" y="5922963"/>
                <a:ext cx="3532441" cy="682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1000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(.98)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1.02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  <m:d>
                            <m:dPr>
                              <m:ctrlPr>
                                <a:rPr lang="mr-IN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ox>
                                <m:boxPr>
                                  <m:ctrlPr>
                                    <a:rPr lang="mr-I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mr-IN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1.02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0.98</m:t>
                                      </m:r>
                                    </m:den>
                                  </m:f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box>
                            </m:e>
                          </m:d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29" y="5922963"/>
                <a:ext cx="3532441" cy="682238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98433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2) A 10-year loan at a quarterly effective interest rate of 2% is repaid with quarterly payments. The first payment is 1000 and subsequent payments are 2% less than their preceding payments.  Determine the outstanding balance immediately after the 25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143000" y="3733800"/>
            <a:ext cx="6858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0104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3716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132" y="3075801"/>
                <a:ext cx="25006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40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4006334"/>
                <a:ext cx="205184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18182" r="-18182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26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60" y="4005072"/>
                <a:ext cx="205184" cy="184666"/>
              </a:xfrm>
              <a:prstGeom prst="rect">
                <a:avLst/>
              </a:prstGeom>
              <a:blipFill rotWithShape="0">
                <a:blip r:embed="rId6"/>
                <a:stretch>
                  <a:fillRect l="-18182" r="-1818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4006334"/>
                <a:ext cx="205184" cy="184666"/>
              </a:xfrm>
              <a:prstGeom prst="rect">
                <a:avLst/>
              </a:prstGeom>
              <a:blipFill rotWithShape="0">
                <a:blip r:embed="rId7"/>
                <a:stretch>
                  <a:fillRect l="-17647" r="-17647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532" y="3761601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61601"/>
                <a:ext cx="25006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371600" y="4267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25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48000"/>
                <a:ext cx="1580817" cy="372410"/>
              </a:xfrm>
              <a:prstGeom prst="rect">
                <a:avLst/>
              </a:prstGeom>
              <a:blipFill rotWithShape="0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26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1580817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charset="0"/>
                            </a:rPr>
                            <m:t>39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583" y="3048000"/>
                <a:ext cx="1576009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075801"/>
                <a:ext cx="250068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572000" y="35814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0" y="4006334"/>
                <a:ext cx="205184" cy="184666"/>
              </a:xfrm>
              <a:prstGeom prst="rect">
                <a:avLst/>
              </a:prstGeom>
              <a:blipFill rotWithShape="0">
                <a:blip r:embed="rId14"/>
                <a:stretch>
                  <a:fillRect l="-17647" r="-17647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143000" y="4800600"/>
                <a:ext cx="6261907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=1000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(.98)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+1000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(0.98)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26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(15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800600"/>
                <a:ext cx="6261907" cy="311304"/>
              </a:xfrm>
              <a:prstGeom prst="rect">
                <a:avLst/>
              </a:prstGeom>
              <a:blipFill rotWithShape="0">
                <a:blip r:embed="rId15"/>
                <a:stretch>
                  <a:fillRect t="-141176" r="-195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78729" y="5160963"/>
                <a:ext cx="5222071" cy="630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1000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(.98)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0.98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(15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29" y="5160963"/>
                <a:ext cx="5222071" cy="63023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178729" y="5922963"/>
                <a:ext cx="3532441" cy="682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25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1000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(.98)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1.02</m:t>
                          </m:r>
                        </m:den>
                      </m:f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5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  <m:d>
                            <m:dPr>
                              <m:ctrlPr>
                                <a:rPr lang="mr-IN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ox>
                                <m:boxPr>
                                  <m:ctrlPr>
                                    <a:rPr lang="mr-I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mr-IN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1.02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0.98</m:t>
                                      </m:r>
                                    </m:den>
                                  </m:f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box>
                            </m:e>
                          </m:d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29" y="5922963"/>
                <a:ext cx="3532441" cy="682238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13391" y="6096000"/>
                <a:ext cx="1230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=6807.57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391" y="6096000"/>
                <a:ext cx="1230209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1485" r="-495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52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70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>
            <a:cxnSpLocks/>
          </p:cNvCxnSpPr>
          <p:nvPr/>
        </p:nvCxnSpPr>
        <p:spPr>
          <a:xfrm>
            <a:off x="6477000" y="40386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173" y="4495800"/>
                <a:ext cx="4374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2500" r="-694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14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5029200"/>
                <a:ext cx="21120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∙0.06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029200"/>
                <a:ext cx="211205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2312" r="-2601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125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738" r="-373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49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02889" y="5029200"/>
                <a:ext cx="13568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=20000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889" y="5029200"/>
                <a:ext cx="1356845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4054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738" r="-373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184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𝐎𝐮𝐭𝐬𝐭𝐚𝐧𝐝𝐢𝐧𝐠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𝐁𝐚𝐥𝐚𝐧𝐜𝐞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000" dirty="0">
                <a:latin typeface="Bold sand ms"/>
              </a:rPr>
              <a:t>1) A loan of 500,000 at an annual effective interest rate of 6% is repaid with annual payments.  The first payment is 20,000 and subsequent payments are 5000 more than their preceding payments.  Determine the outstanding balance immediately after the 10</a:t>
            </a:r>
            <a:r>
              <a:rPr lang="en-US" sz="2000" baseline="30000" dirty="0">
                <a:latin typeface="Bold sand ms"/>
              </a:rPr>
              <a:t>th</a:t>
            </a:r>
            <a:r>
              <a:rPr lang="en-US" sz="2000" dirty="0">
                <a:latin typeface="Bold sand ms"/>
              </a:rPr>
              <a:t> payment.</a:t>
            </a:r>
            <a:br>
              <a:rPr lang="en-US" sz="2000" dirty="0">
                <a:latin typeface="Bold sand ms"/>
              </a:rPr>
            </a:b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5052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1981200" y="3810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9624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0000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0"/>
                <a:ext cx="87876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33" y="2895600"/>
                <a:ext cx="87876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5000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33" y="2895600"/>
                <a:ext cx="87876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=500000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39" y="4343400"/>
                <a:ext cx="13900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93" r="-305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77000" y="33528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936" y="3777734"/>
                <a:ext cx="120226" cy="184666"/>
              </a:xfrm>
              <a:prstGeom prst="rect">
                <a:avLst/>
              </a:prstGeom>
              <a:blipFill rotWithShape="0">
                <a:blip r:embed="rId8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88" y="3777734"/>
                <a:ext cx="120226" cy="184666"/>
              </a:xfrm>
              <a:prstGeom prst="rect">
                <a:avLst/>
              </a:prstGeom>
              <a:blipFill rotWithShape="0">
                <a:blip r:embed="rId9"/>
                <a:stretch>
                  <a:fillRect l="-31579" r="-315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512" y="3777734"/>
                <a:ext cx="205184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9234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3001"/>
                <a:ext cx="250068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02889" y="5029200"/>
                <a:ext cx="13568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=20000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889" y="5029200"/>
                <a:ext cx="1356845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4054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34436" y="5029200"/>
                <a:ext cx="17617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=−10000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436" y="5029200"/>
                <a:ext cx="1761764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379" r="-241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=30000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029200"/>
                <a:ext cx="1302344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738" r="-3738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028550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42966</TotalTime>
  <Words>2231</Words>
  <Application>Microsoft Macintosh PowerPoint</Application>
  <PresentationFormat>On-screen Show (4:3)</PresentationFormat>
  <Paragraphs>523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2042</cp:revision>
  <dcterms:created xsi:type="dcterms:W3CDTF">2018-09-11T09:20:33Z</dcterms:created>
  <dcterms:modified xsi:type="dcterms:W3CDTF">2020-03-09T15:10:15Z</dcterms:modified>
</cp:coreProperties>
</file>